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360" r:id="rId2"/>
    <p:sldId id="378" r:id="rId3"/>
    <p:sldId id="382" r:id="rId4"/>
    <p:sldId id="380" r:id="rId5"/>
    <p:sldId id="379" r:id="rId6"/>
    <p:sldId id="366" r:id="rId7"/>
    <p:sldId id="367" r:id="rId8"/>
    <p:sldId id="373" r:id="rId9"/>
    <p:sldId id="363" r:id="rId10"/>
    <p:sldId id="364" r:id="rId11"/>
    <p:sldId id="365" r:id="rId12"/>
    <p:sldId id="368" r:id="rId13"/>
    <p:sldId id="369" r:id="rId14"/>
    <p:sldId id="370" r:id="rId15"/>
    <p:sldId id="372" r:id="rId16"/>
    <p:sldId id="383" r:id="rId17"/>
    <p:sldId id="362" r:id="rId18"/>
    <p:sldId id="3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09E12"/>
    <a:srgbClr val="23750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7" autoAdjust="0"/>
    <p:restoredTop sz="81379" autoAdjust="0"/>
  </p:normalViewPr>
  <p:slideViewPr>
    <p:cSldViewPr>
      <p:cViewPr>
        <p:scale>
          <a:sx n="66" d="100"/>
          <a:sy n="66" d="100"/>
        </p:scale>
        <p:origin x="-176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8E3A1-3093-447E-B424-FFA40FCEDE62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BA856-90F6-414E-9F0D-E04CE2CC0B8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9359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A856-90F6-414E-9F0D-E04CE2CC0B86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A856-90F6-414E-9F0D-E04CE2CC0B86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A856-90F6-414E-9F0D-E04CE2CC0B86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A856-90F6-414E-9F0D-E04CE2CC0B86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A856-90F6-414E-9F0D-E04CE2CC0B86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FFFF00"/>
                </a:solidFill>
              </a:rPr>
              <a:t>Нормативно-правовые акты РФ</a:t>
            </a:r>
            <a:endParaRPr lang="ru-RU" sz="2400" b="1" dirty="0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539552" y="836712"/>
            <a:ext cx="8064896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/>
              <a:t>Согласно Федеральному закону от 27 июля 2010 года </a:t>
            </a:r>
            <a:endParaRPr lang="ru-RU" sz="2000" dirty="0" smtClean="0"/>
          </a:p>
          <a:p>
            <a:pPr algn="ctr"/>
            <a:r>
              <a:rPr lang="ru-RU" sz="2000" dirty="0" smtClean="0"/>
              <a:t>№190-ФЗ </a:t>
            </a:r>
            <a:r>
              <a:rPr lang="ru-RU" sz="2000" dirty="0" smtClean="0"/>
              <a:t>«О теплоснабжении», органы местного самоуправления поселения, городского округа </a:t>
            </a:r>
          </a:p>
          <a:p>
            <a:pPr algn="ctr"/>
            <a:r>
              <a:rPr lang="ru-RU" sz="2000" dirty="0" smtClean="0"/>
              <a:t>утверждают схему теплоснабжения (до 500 тыс.чел.)</a:t>
            </a:r>
            <a:endParaRPr lang="ru-RU" sz="20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355976" y="2204864"/>
            <a:ext cx="432048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924944"/>
            <a:ext cx="7992888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Требования к схемам теплоснабжения и порядку их разработки и утверждения, утверждены постановлением Правительства Российской Федерации 22.02.2012 за №154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355976" y="4005064"/>
            <a:ext cx="432048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611560" y="4797152"/>
            <a:ext cx="7992888" cy="100811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Приказом Минэнерго России № 565, </a:t>
            </a:r>
            <a:r>
              <a:rPr lang="ru-RU" sz="2000" dirty="0" err="1" smtClean="0"/>
              <a:t>Минрегиона</a:t>
            </a:r>
            <a:r>
              <a:rPr lang="ru-RU" sz="2000" dirty="0" smtClean="0"/>
              <a:t> России             № 667 от 29.12.2012  утверждены методические рекомендации по разработке схем теплоснабжения </a:t>
            </a:r>
          </a:p>
        </p:txBody>
      </p:sp>
      <p:sp>
        <p:nvSpPr>
          <p:cNvPr id="10" name="Прямоугольный треугольник 9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10</a:t>
            </a:fld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0" y="840260"/>
            <a:ext cx="9144000" cy="574772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"Существующее положение в сфере производства, передачи и потребления тепловой энергии для целей теплоснабжения";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"Перспективное потребление тепловой энергии на цели теплоснабжения";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"Электронная модель системы теплоснабжения поселения, городского округа" (при численности населения свыше 100 тыс.человек);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"Перспективные балансы тепловой мощности источников тепловой энергии и тепловой нагрузки";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"Перспективные балансы производительности водоподготовительных установок и максимального потребления теплоносителя теплопотребляющими установками потребителей, в том числе в аварийных режимах";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"Предложения по строительству, реконструкции и техническому перевооружению источников тепловой энергии";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"Предложения по строительству и реконструкции тепловых сетей и сооружений на них";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"Перспективные топливные балансы";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"Оценка надежности теплоснабжения";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"Обоснование инвестиций в строительство, реконструкцию и техническое перевооружение";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50" b="1" dirty="0" smtClean="0">
                <a:latin typeface="Arial" pitchFamily="34" charset="0"/>
                <a:cs typeface="Arial" pitchFamily="34" charset="0"/>
              </a:rPr>
              <a:t>"Обоснование предложения по определению единой теплоснабжающей организации".</a:t>
            </a:r>
            <a:endParaRPr lang="ru-RU" sz="17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FFFF00"/>
                </a:solidFill>
              </a:rPr>
              <a:t>Требование к схемам теплоснабжения </a:t>
            </a:r>
          </a:p>
          <a:p>
            <a:pPr algn="ctr" fontAlgn="ctr"/>
            <a:r>
              <a:rPr lang="ru-RU" sz="2400" b="1" dirty="0" smtClean="0">
                <a:solidFill>
                  <a:srgbClr val="FFFF00"/>
                </a:solidFill>
              </a:rPr>
              <a:t>(обосновывающие материалы) </a:t>
            </a:r>
            <a:endParaRPr lang="ru-RU" sz="2400" b="1" dirty="0">
              <a:solidFill>
                <a:srgbClr val="FFFF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10800000" flipV="1">
            <a:off x="0" y="1190625"/>
            <a:ext cx="9144000" cy="507831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endParaRPr lang="ru-RU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"Функциональная структура теплоснабжения";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"Источники тепловой энергии";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"Тепловые сети, сооружения на них и тепловые пункты";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"Зоны действия источников тепловой энергии";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"Тепловые нагрузки потребителей тепловой энергии, групп потребителей тепловой энергии в зонах действия источников тепловой энергии";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"Балансы тепловой мощности и тепловой нагрузки в зонах действия источников тепловой энергии";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"Балансы теплоносителя";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"Топливные балансы источников тепловой энергии и система обеспечения топливом";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"Надежность теплоснабжения";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"Технико-экономические показатели теплоснабжающих и теплосетевых организаций";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"Цены (тарифы) в сфере теплоснабжения";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"Описание существующих технических и технологических проблем в системах теплоснабжения поселения, городского округа«.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FFFF00"/>
                </a:solidFill>
              </a:rPr>
              <a:t>Требования к схемам теплоснабжения </a:t>
            </a:r>
          </a:p>
          <a:p>
            <a:pPr algn="ctr" fontAlgn="ctr"/>
            <a:r>
              <a:rPr lang="ru-RU" sz="2400" b="1" dirty="0" smtClean="0">
                <a:solidFill>
                  <a:srgbClr val="FFFF00"/>
                </a:solidFill>
              </a:rPr>
              <a:t>(существующее положение)</a:t>
            </a:r>
            <a:endParaRPr lang="ru-RU" sz="2400" b="1" dirty="0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11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10800000" flipV="1">
            <a:off x="0" y="920620"/>
            <a:ext cx="9144000" cy="51726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Глава администрации поселения, городского округа, руководитель органа исполнительной власти городов федерального значения с учетом поступивших замечаний и предложений, а также заключения о результатах публичных слушаний в течение 7 календарных дней с даты окончания публичных слушаний принимает одно из следующих решений:</a:t>
            </a:r>
          </a:p>
          <a:p>
            <a:pPr algn="just"/>
            <a:endParaRPr lang="ru-RU" sz="2000" b="1" u="sng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утверждает схему теплоснабжения;</a:t>
            </a:r>
          </a:p>
          <a:p>
            <a:pPr marL="457200" indent="-457200" algn="just">
              <a:buFont typeface="+mj-lt"/>
              <a:buAutoNum type="arabicParenR"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направляет проект схемы теплоснабжения для утверждения в уполномоченный федеральный орган исполнительной власти (для городов с населением 500 тыс. человек и более);</a:t>
            </a:r>
          </a:p>
          <a:p>
            <a:pPr marL="457200" indent="-457200" algn="just">
              <a:buFont typeface="+mj-lt"/>
              <a:buAutoNum type="arabicParenR"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возвращает проект схемы теплоснабжения на доработку для учета замечаний и предложений, поступивших по итогам сбора замечаний и предложений и (или) публичных слушаний.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Требования к порядку разработки и утверждения схем теплоснабжения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12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10800000" flipV="1">
            <a:off x="-24003" y="476672"/>
            <a:ext cx="9144000" cy="632480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1500" b="1" u="sng" dirty="0" smtClean="0">
                <a:latin typeface="Arial" pitchFamily="34" charset="0"/>
                <a:cs typeface="Arial" pitchFamily="34" charset="0"/>
              </a:rPr>
              <a:t>Схема теплоснабжения подлежит ежегодно актуализации в отношении следующих данных: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распределение тепловой нагрузки между источниками тепловой энергии в период, на который распределяются нагрузки;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изменение тепловых нагрузок в каждой зоне действия источников тепловой энергии, в том числе за счет перераспределения тепловой нагрузки из одной зоны действия в другую в период, на который распределяются нагрузки;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внесение изменений в схему теплоснабжения или отказ от внесения изменений в части включения в нее мероприятий по обеспечению технической возможности подключения к системам теплоснабжения объектов капитального строительства;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переключение тепловой нагрузки от котельных на источники с комбинированной выработкой тепловой и электрической энергии в весенне-летний период функционирования систем теплоснабжения;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переключение тепловой нагрузки от котельных на источники с комбинированной выработкой тепловой и электрической энергии в отопительный период, в том числе за счет вывода котельных в пиковый режим работы, холодный резерв, из эксплуатации;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мероприятия по переоборудованию котельных в источники комбинированной выработки электрической и тепловой энергии;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ввод в эксплуатацию в результате строительства, реконструкции и технического перевооружения источников тепловой энергии и соответствие их обязательным требованиям, установленным законодательством Российской Федерации, и проектной документации;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строительство и реконструкция тепловых сетей, включая их реконструкцию в связи с исчерпанием установленного и продленного ресурсов;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баланс топливно-энергетических ресурсов для обеспечения теплоснабжения, в том числе расходов аварийных запасов топлива;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финансовые потребности при изменении схемы теплоснабжения и источники их покрытия.</a:t>
            </a:r>
            <a:endParaRPr lang="ru-RU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0" y="6381328"/>
            <a:ext cx="899592" cy="476672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13</a:t>
            </a:fld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Актуализация схем теплоснабжения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</a:rPr>
              <a:t>Об организации обучения основам разработки схем теплоснабжения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251520" y="1180546"/>
            <a:ext cx="8712968" cy="12618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900" b="1" dirty="0" smtClean="0">
                <a:latin typeface="Arial" pitchFamily="34" charset="0"/>
                <a:cs typeface="Arial" pitchFamily="34" charset="0"/>
              </a:rPr>
              <a:t>В целях реализации Федерального закона от 27 июля 2010 года                  № 190-ФЗ «О теплоснабжении» , в соответствии с поручением Правительства РФ от 12 февраля 2013 года № ДК-П9-850 принято решение об обучении основам разработки схем теплоснабжения</a:t>
            </a:r>
            <a:endParaRPr lang="ru-RU" sz="1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283968" y="2420888"/>
            <a:ext cx="432048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323528" y="3140968"/>
            <a:ext cx="8640960" cy="13234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Министерство энергетики Российской Федерации организовало  подготовку учебной программы  дополнительного профессионального обучения: «Основы разработки схем теплоснабжения поселений и городских округов» 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4355976" y="4509120"/>
            <a:ext cx="432048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323528" y="5229200"/>
            <a:ext cx="8640960" cy="1015663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начала дистанционного обучения, в адрес муниципальных районов были направлены договоры на образовательные услуги (повышение квалификации) по  данному учебному плану</a:t>
            </a:r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14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</a:rPr>
              <a:t>Об организации обучения основам разработки схем теплоснабжения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323528" y="1196752"/>
            <a:ext cx="8640960" cy="30162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ru-RU" sz="1900" b="1" dirty="0" smtClean="0">
                <a:latin typeface="Arial" pitchFamily="34" charset="0"/>
                <a:cs typeface="Arial" pitchFamily="34" charset="0"/>
              </a:rPr>
              <a:t>Федеральное государственное автономное образовательное учреждение дополнительного профессионального образования «Институт повышения квалификации руководящих работников и специалистов топливно-энергетического комплекса» подготовил 72 часовой учебный план (из них </a:t>
            </a:r>
            <a:r>
              <a:rPr lang="ru-RU" sz="1900" b="1" dirty="0" err="1" smtClean="0">
                <a:latin typeface="Arial" pitchFamily="34" charset="0"/>
                <a:cs typeface="Arial" pitchFamily="34" charset="0"/>
              </a:rPr>
              <a:t>очно</a:t>
            </a:r>
            <a:r>
              <a:rPr lang="ru-RU" sz="1900" b="1" dirty="0" smtClean="0">
                <a:latin typeface="Arial" pitchFamily="34" charset="0"/>
                <a:cs typeface="Arial" pitchFamily="34" charset="0"/>
              </a:rPr>
              <a:t>- 36, заочно-36).</a:t>
            </a:r>
          </a:p>
          <a:p>
            <a:r>
              <a:rPr lang="ru-RU" sz="1900" b="1" dirty="0" smtClean="0">
                <a:latin typeface="Arial" pitchFamily="34" charset="0"/>
                <a:cs typeface="Arial" pitchFamily="34" charset="0"/>
              </a:rPr>
              <a:t>Заключены договоры на обучение между ФГАОУ ДПО «ИПК ТЭК»: </a:t>
            </a:r>
            <a:r>
              <a:rPr lang="ru-RU" sz="1900" b="1" dirty="0" err="1" smtClean="0">
                <a:latin typeface="Arial" pitchFamily="34" charset="0"/>
                <a:cs typeface="Arial" pitchFamily="34" charset="0"/>
              </a:rPr>
              <a:t>Актанышским</a:t>
            </a:r>
            <a:r>
              <a:rPr lang="ru-RU" sz="1900" b="1" dirty="0" smtClean="0">
                <a:latin typeface="Arial" pitchFamily="34" charset="0"/>
                <a:cs typeface="Arial" pitchFamily="34" charset="0"/>
              </a:rPr>
              <a:t> районом   - (№Д82/758), </a:t>
            </a:r>
          </a:p>
          <a:p>
            <a:r>
              <a:rPr lang="ru-RU" sz="1900" b="1" dirty="0" err="1" smtClean="0">
                <a:latin typeface="Arial" pitchFamily="34" charset="0"/>
                <a:cs typeface="Arial" pitchFamily="34" charset="0"/>
              </a:rPr>
              <a:t>Заинским</a:t>
            </a:r>
            <a:r>
              <a:rPr lang="ru-RU" sz="1900" b="1" dirty="0" smtClean="0">
                <a:latin typeface="Arial" pitchFamily="34" charset="0"/>
                <a:cs typeface="Arial" pitchFamily="34" charset="0"/>
              </a:rPr>
              <a:t> районом          - (№Д82/760), </a:t>
            </a:r>
          </a:p>
          <a:p>
            <a:r>
              <a:rPr lang="ru-RU" sz="1900" b="1" dirty="0" smtClean="0">
                <a:latin typeface="Arial" pitchFamily="34" charset="0"/>
                <a:cs typeface="Arial" pitchFamily="34" charset="0"/>
              </a:rPr>
              <a:t>Спасским районом          - (№Д82/761),</a:t>
            </a:r>
          </a:p>
          <a:p>
            <a:r>
              <a:rPr lang="ru-RU" sz="1900" b="1" dirty="0" err="1" smtClean="0">
                <a:latin typeface="Arial" pitchFamily="34" charset="0"/>
                <a:cs typeface="Arial" pitchFamily="34" charset="0"/>
              </a:rPr>
              <a:t>Ютазинским</a:t>
            </a:r>
            <a:r>
              <a:rPr lang="ru-RU" sz="1900" b="1" dirty="0" smtClean="0">
                <a:latin typeface="Arial" pitchFamily="34" charset="0"/>
                <a:cs typeface="Arial" pitchFamily="34" charset="0"/>
              </a:rPr>
              <a:t> районом      - (№Д82/762).</a:t>
            </a:r>
            <a:endParaRPr lang="ru-RU" sz="1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283968" y="4221088"/>
            <a:ext cx="432048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323528" y="4941168"/>
            <a:ext cx="8640960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 err="1" smtClean="0">
                <a:latin typeface="Arial" pitchFamily="34" charset="0"/>
                <a:cs typeface="Arial" pitchFamily="34" charset="0"/>
              </a:rPr>
              <a:t>Ютазинский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МО прошел обучение      с 06.08. - 26.08. 2013г. </a:t>
            </a:r>
          </a:p>
          <a:p>
            <a:r>
              <a:rPr lang="ru-RU" b="1" dirty="0" err="1" smtClean="0">
                <a:latin typeface="Arial" pitchFamily="34" charset="0"/>
                <a:cs typeface="Arial" pitchFamily="34" charset="0"/>
              </a:rPr>
              <a:t>Актанышский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МО прошел обучение    с 05.12. - 25.12. 2013г.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ый треугольник 6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15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"/>
            <a:ext cx="914400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ctr"/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Утверждены схемы теплоснабжения МО </a:t>
            </a:r>
            <a:endParaRPr lang="ru-RU" sz="2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145290"/>
              </p:ext>
            </p:extLst>
          </p:nvPr>
        </p:nvGraphicFramePr>
        <p:xfrm>
          <a:off x="35496" y="595156"/>
          <a:ext cx="9108504" cy="576229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30903"/>
                <a:gridCol w="6977601"/>
              </a:tblGrid>
              <a:tr h="21602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МО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Утверждены 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г.Нижнекамск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ИК г.Нижнекамска от 24.06.2013г. №77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48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Бавлинский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главы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Бавлинского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МО от 19.12.2012г. № 193;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48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Сармановский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ИК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Сармановского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МО от 17.12.2012 г. № 803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7637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Сабинский</a:t>
                      </a: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Решениями 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Сабинского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городского поселения № 41 от 31.08.2012 г. и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Шеморданского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сельского поселения № 26 от 31.08.2012 г.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48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г. Азнакаево 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руководителя ИК г. Азнакаево №11 от 15.07.2013г. 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333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Лениногорский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 ИК МО "Лениногорский МР" от  28.12.2012 г. 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№653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7637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Мамадышский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РИК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Мамадышского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МО от 14.06.2012 г. № 468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333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г.Нурлат 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ИК г. Нурлат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Нурлатского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МО от 06.12.2013 г. 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№29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333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пгт.Уруссу</a:t>
                      </a: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ИК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пгт.Уруссу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Ютазинского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МО от 27.12.2013 г. 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№82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71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г. </a:t>
                      </a: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Наб.Челны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Приказом Министерство энергетики РФ от 10.01.2014 г. № 3 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333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Зеленодольский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246" marR="6246" marT="6246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Постановлением Мэра города Зеленодольска от 24.01.2014г.             № 01-01-04-1</a:t>
                      </a:r>
                      <a:endParaRPr lang="ru-RU" sz="1600" b="1" i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ый треугольник 3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16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136277"/>
              </p:ext>
            </p:extLst>
          </p:nvPr>
        </p:nvGraphicFramePr>
        <p:xfrm>
          <a:off x="449796" y="548680"/>
          <a:ext cx="8424936" cy="620723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92288"/>
                <a:gridCol w="2880320"/>
                <a:gridCol w="2952328"/>
              </a:tblGrid>
              <a:tr h="979390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09E1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Схема разработана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ru-RU" sz="1600" b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Необходимо разработать схему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Разработка схем теплоснабжения не обязательна                                         (пункт 2 постановления Правительства РФ от 22.02.2012 года   № 154)</a:t>
                      </a:r>
                      <a:endParaRPr kumimoji="0" lang="ru-RU" sz="1400" b="1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936" marR="5936" marT="593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3055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2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09E1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ru-RU" sz="2400" b="1" u="none" strike="noStrike" kern="1200" cap="none" normalizeH="0" baseline="0" dirty="0">
                        <a:ln>
                          <a:noFill/>
                        </a:ln>
                        <a:solidFill>
                          <a:srgbClr val="309E12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936" marR="5936" marT="593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2400" b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kumimoji="0" lang="ru-RU" sz="2400" b="1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936" marR="5936" marT="593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2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ru-RU" sz="2400" b="1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936" marR="5936" marT="593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Азнакаевский </a:t>
                      </a:r>
                      <a:endParaRPr kumimoji="0" lang="ru-RU" sz="15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ru-RU" sz="15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Агрызский </a:t>
                      </a:r>
                      <a:endParaRPr kumimoji="0" lang="ru-RU" sz="15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Аксубаевский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Бавлинский </a:t>
                      </a:r>
                      <a:endParaRPr kumimoji="0" lang="ru-RU" sz="15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Актанышский </a:t>
                      </a:r>
                      <a:endParaRPr kumimoji="0" lang="ru-RU" sz="15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Алексеевский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г. Наб. Челны</a:t>
                      </a:r>
                      <a:endParaRPr kumimoji="0" lang="ru-RU" sz="15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Альметьевск</a:t>
                      </a:r>
                      <a:endParaRPr kumimoji="0" lang="ru-RU" sz="15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Алькеевский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Заинский </a:t>
                      </a:r>
                      <a:endParaRPr kumimoji="0" lang="ru-RU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Бугульминский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Апастовский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Зеленодольский </a:t>
                      </a:r>
                      <a:endParaRPr kumimoji="0" lang="ru-RU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Буинский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Арский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Лениногорский </a:t>
                      </a:r>
                      <a:endParaRPr kumimoji="0" lang="ru-RU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Верхнеуслонский 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Атнинский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Мамадышский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Высокогорский 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Балтасинский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kumimoji="0" lang="ru-RU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Нижнекамский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Елабужский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Дрожжановский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kumimoji="0" lang="ru-RU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Нурлатский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г. Казань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Кайбицкий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Сабинский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К.-Устьинский </a:t>
                      </a:r>
                      <a:endParaRPr kumimoji="0" lang="ru-RU" sz="15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Мензелинский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Сармановский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Кукморский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Муслюмовский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Ютазинский </a:t>
                      </a:r>
                      <a:r>
                        <a:rPr kumimoji="0" lang="ru-RU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Лаишевский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Новошешминский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 rowSpan="6">
                  <a:txBody>
                    <a:bodyPr/>
                    <a:lstStyle/>
                    <a:p>
                      <a:pPr algn="l" fontAlgn="ctr"/>
                      <a:r>
                        <a:rPr lang="ru-RU" sz="1500" b="1" u="none" strike="noStrike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r>
                        <a:rPr lang="ru-RU" sz="1500" b="1" u="none" strike="noStrike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r>
                        <a:rPr lang="ru-RU" sz="1500" b="1" u="none" strike="noStrike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r>
                        <a:rPr lang="ru-RU" sz="1500" b="1" u="none" strike="noStrike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r>
                        <a:rPr lang="ru-RU" sz="1500" b="1" u="none" strike="noStrike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r>
                        <a:rPr lang="ru-RU" sz="1500" b="1" u="none" strike="noStrike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Менделеевский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Пестречинский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36" marR="5936" marT="593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Р.-Слободский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Тюлячинский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36" marR="5936" marT="593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Спасский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Черемшанский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36" marR="5936" marT="593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Тетюшский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endParaRPr lang="ru-RU" sz="15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9893"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36" marR="5936" marT="593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Тукаевский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89893"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36" marR="5936" marT="593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Чистопольский </a:t>
                      </a:r>
                    </a:p>
                  </a:txBody>
                  <a:tcPr marL="180000" marR="216000" marT="3600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0" y="0"/>
            <a:ext cx="9144000" cy="47667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Ход </a:t>
            </a:r>
            <a:r>
              <a:rPr lang="ru-RU" sz="2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разработки схем теплоснабжения </a:t>
            </a:r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МО РТ</a:t>
            </a:r>
            <a:endParaRPr lang="ru-RU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17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Дополнительные требования для реализации 185-ФЗ предъявляемые к схемам теплоснабжения</a:t>
            </a:r>
            <a:endParaRPr lang="ru-RU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467544" y="1082935"/>
            <a:ext cx="828092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Федеральный закон от 21 июля 2007 г. № 185-ФЗ 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 Фонде содействия реформированию ЖКХ»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355976" y="1988840"/>
            <a:ext cx="432048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51520" y="2710081"/>
            <a:ext cx="8712968" cy="34163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согласно пункту 9.9 статьи 14 Федерального закона от 21 июля 2007 года № 185-ФЗ "О Фонде содействия реформированию ЖКХ" (в редакции Федерального закона от 25 декабря 2012 года №270-ФЗ ) после 1 января 2014 года, одним из условий предоставления финансовой поддержки за счет средств Фонда является наличия утвержденных схем теплоснабжения (водоснабжения и водоотведения) поселений и городских округов.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18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Полномочия Правительства Российской Федерации </a:t>
            </a:r>
          </a:p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в сфере теплоснабжения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5976" y="3501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800268"/>
            <a:ext cx="8748465" cy="55784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1) разработка государственной политики в энергетической стратегии России;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2) утверждение правил организации теплоснабжения;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3) утверждение правил подключения к системам теплоснабжения;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4) утверждение правил согласования и утверждения инвестиционных программ;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5) утверждение стандартов раскрытия информации;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6) утверждение основ ценообразования, правил регулирования цен;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7) утверждение </a:t>
            </a:r>
            <a:r>
              <a:rPr lang="ru-RU" sz="1550" b="1" dirty="0" smtClean="0">
                <a:latin typeface="Arial" pitchFamily="34" charset="0"/>
                <a:cs typeface="Arial" pitchFamily="34" charset="0"/>
              </a:rPr>
              <a:t>порядка рассмотрения </a:t>
            </a:r>
            <a:r>
              <a:rPr lang="ru-RU" sz="1550" b="1" dirty="0">
                <a:latin typeface="Arial" pitchFamily="34" charset="0"/>
                <a:cs typeface="Arial" pitchFamily="34" charset="0"/>
              </a:rPr>
              <a:t>разногласий;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8) утверждение порядка создания и функционирования систем обеспечения надежности теплоснабжения;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9) утверждение порядка вывода в ремонт и из эксплуатации источников тепловой энергии, тепловых сетей; 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10) утверждение правил антимонопольного регулирования и контроля;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11) утверждение требований к схемам теплоснабжения, порядку их разработки и утверждения;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12) утверждение порядка установления долгосрочных параметров регулирования деятельности организаций;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13) утверждение порядка заключения долгосрочных договоров теплоснабжения;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14) утверждение для целей регулирования цен (тарифов) правил ведения их раздельного учета деятельности;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15) утверждение для целей регулирования цен (тарифов) правил распределения удельного расхода топлива при производстве электрической и тепловой энергии;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16) иные полномочия, установленные настоящим Федеральным законом и другими федеральными законами.</a:t>
            </a: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2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Полномочия федерального органа исполнительной власти, уполномоченного на реализацию государственной политики в сфере теплоснабжения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5976" y="3501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3</a:t>
            </a:fld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752"/>
            <a:ext cx="9144000" cy="51013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1) утверждение правил коммерческого учета тепловой энергии, теплоносителя;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2) утверждение правил оценки готовности к отопительному периоду;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3) установление порядка расследования причин аварийных ситуаций при теплоснабжении;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4) установление порядка определения нормативов технологических потерь, удельного расхода топлива, запасов топлива;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5) утверждение нормативов удельного расхода топлива,   нормативов запасов топлива;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6) утверждение нормативов технологических потерь;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7) ведение государственного реестра саморегулируемых организаций в сфере теплоснабжения;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8) осуществление государственного контроля и надзора за деятельностью саморегулируемых организаций в сфере теплоснабжения;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9) обращение в суд с требованием об исключении некоммерческой организации из государственного реестра саморегулируемых организаций;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10) утверждение </a:t>
            </a:r>
            <a:r>
              <a:rPr lang="ru-RU" sz="1550" b="1" dirty="0" smtClean="0">
                <a:latin typeface="Arial" pitchFamily="34" charset="0"/>
                <a:cs typeface="Arial" pitchFamily="34" charset="0"/>
              </a:rPr>
              <a:t>порядка составления </a:t>
            </a:r>
            <a:r>
              <a:rPr lang="ru-RU" sz="1550" b="1" dirty="0">
                <a:latin typeface="Arial" pitchFamily="34" charset="0"/>
                <a:cs typeface="Arial" pitchFamily="34" charset="0"/>
              </a:rPr>
              <a:t>топливно-энергетических балансов субъектов Российской Федерации, муниципальных образований;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11) утверждение схем теплоснабжения поселений, городских округов с численностью населения пятьсот тысяч человек и более, в том числе определение единой теплоснабжающей организации;</a:t>
            </a:r>
          </a:p>
          <a:p>
            <a:pPr algn="just"/>
            <a:r>
              <a:rPr lang="ru-RU" sz="1550" b="1" dirty="0">
                <a:latin typeface="Arial" pitchFamily="34" charset="0"/>
                <a:cs typeface="Arial" pitchFamily="34" charset="0"/>
              </a:rPr>
              <a:t>12) рассмотрение разногласий в сфере теплоснабжения, и потребителями при разработке, утверждении и актуализации схем теплоснабжения.</a:t>
            </a: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4624"/>
            <a:ext cx="914400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Полномочия федерального антимонопольного органа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5976" y="3501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4</a:t>
            </a:fld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256" y="548680"/>
            <a:ext cx="9144000" cy="175432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1) антимонопольное регулирование и контроль в сфере теплоснабжения;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2) согласование решений органов исполнительной власти субъектов Российской Федерации об отмене регулирования тарифов в сфере теплоснабжения и о введении регулирования тарифов в сфере теплоснабжения после их отмены, выдача предписаний об отмене регулирования тарифов в сфере теплоснабжения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09" y="3579981"/>
            <a:ext cx="9144000" cy="28623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) реализация полномочий в области регулирования цен (тарифов) в сфере теплоснабжения;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2) утверждение нормативов технологических потерь;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3) утверждение нормативов удельного расхода топлива; 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4) утверждение нормативов запасов топлива;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5) утверждение инвестиционных программ;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6) определение системы мер по обеспечению надежности систем теплоснабжения;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7) составление топливно-энергетического баланса;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8) иные полномочия, предусмотренные другими федеральными законами.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854" y="2577098"/>
            <a:ext cx="91440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Полномочия органов исполнительной власти субъектов </a:t>
            </a:r>
          </a:p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Российской Федерации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Полномочия органов местного самоуправления поселений, городских округов по организации теплоснабжения 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5976" y="3501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5</a:t>
            </a:fld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146517"/>
            <a:ext cx="9144000" cy="47089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Arial" pitchFamily="34" charset="0"/>
                <a:cs typeface="Arial" pitchFamily="34" charset="0"/>
              </a:rPr>
              <a:t>1) организация обеспечения надежного теплоснабжения потребителей;</a:t>
            </a:r>
          </a:p>
          <a:p>
            <a:pPr algn="just"/>
            <a:r>
              <a:rPr lang="ru-RU" sz="2000" b="1" dirty="0">
                <a:latin typeface="Arial" pitchFamily="34" charset="0"/>
                <a:cs typeface="Arial" pitchFamily="34" charset="0"/>
              </a:rPr>
              <a:t>2) рассмотрение обращений потребителей по вопросам надежности теплоснабжения;</a:t>
            </a:r>
          </a:p>
          <a:p>
            <a:pPr algn="just"/>
            <a:r>
              <a:rPr lang="ru-RU" sz="2000" b="1" dirty="0">
                <a:latin typeface="Arial" pitchFamily="34" charset="0"/>
                <a:cs typeface="Arial" pitchFamily="34" charset="0"/>
              </a:rPr>
              <a:t> 3) реализация полномочий в области регулирования цен (тарифов) в сфере теплоснабжения;</a:t>
            </a:r>
          </a:p>
          <a:p>
            <a:pPr algn="just"/>
            <a:r>
              <a:rPr lang="ru-RU" sz="2000" b="1" dirty="0">
                <a:latin typeface="Arial" pitchFamily="34" charset="0"/>
                <a:cs typeface="Arial" pitchFamily="34" charset="0"/>
              </a:rPr>
              <a:t>4) контроль за готовностью теплоснабжающих организаций, </a:t>
            </a:r>
            <a:r>
              <a:rPr lang="ru-RU" sz="2000" b="1" dirty="0" err="1">
                <a:latin typeface="Arial" pitchFamily="34" charset="0"/>
                <a:cs typeface="Arial" pitchFamily="34" charset="0"/>
              </a:rPr>
              <a:t>теплосетевых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 организаций, отдельных категорий потребителей к отопительному периоду;</a:t>
            </a:r>
          </a:p>
          <a:p>
            <a:pPr algn="just"/>
            <a:r>
              <a:rPr lang="ru-RU" sz="2000" b="1" dirty="0">
                <a:latin typeface="Arial" pitchFamily="34" charset="0"/>
                <a:cs typeface="Arial" pitchFamily="34" charset="0"/>
              </a:rPr>
              <a:t>5) согласование вывода источников тепловой энергии, тепловых сетей в ремонт и из эксплуатации;</a:t>
            </a:r>
          </a:p>
          <a:p>
            <a:pPr algn="just"/>
            <a:r>
              <a:rPr lang="ru-RU" sz="2000" b="1" dirty="0">
                <a:latin typeface="Arial" pitchFamily="34" charset="0"/>
                <a:cs typeface="Arial" pitchFamily="34" charset="0"/>
              </a:rPr>
              <a:t>6) утверждение схем теплоснабжения поселений, городских округов с численностью населения менее пятисот тысяч человек, в том числе определение единой теплоснабжающей организации;</a:t>
            </a:r>
          </a:p>
          <a:p>
            <a:pPr algn="just"/>
            <a:r>
              <a:rPr lang="ru-RU" sz="2000" b="1" dirty="0">
                <a:latin typeface="Arial" pitchFamily="34" charset="0"/>
                <a:cs typeface="Arial" pitchFamily="34" charset="0"/>
              </a:rPr>
              <a:t>7) согласование инвестиционных программ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10800000" flipV="1">
            <a:off x="0" y="1119227"/>
            <a:ext cx="9144000" cy="53553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marL="342900" indent="-342900" algn="just">
              <a:buAutoNum type="arabicPeriod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Проект схемы теплоснабжения разрабатывается уполномоченными органами местного самоуправления поселений, городских округов, уполномоченными органами исполнительной власти городов.</a:t>
            </a:r>
          </a:p>
          <a:p>
            <a:pPr marL="342900" indent="-342900" algn="just">
              <a:buFontTx/>
              <a:buAutoNum type="arabicPeriod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В случае разработки проекта схемы теплоснабжения теплоснабжающими и (или) теплосетевыми организациями расходы на разработку схемы теплоснабжения не учитываются при установлении подлежащих государственному регулированию цен (тарифов) в сфере теплоснабжения.</a:t>
            </a:r>
          </a:p>
          <a:p>
            <a:pPr marL="342900" indent="-342900" algn="just">
              <a:buAutoNum type="arabicPeriod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Схема теплоснабжения разрабатывается на основе документов территориального планирования поселения, городского округа, утвержденных в соответствии с законодательством о градостроительной деятельности.</a:t>
            </a:r>
          </a:p>
          <a:p>
            <a:pPr marL="342900" indent="-342900" algn="just">
              <a:buFontTx/>
              <a:buAutoNum type="arabicPeriod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Методические рекомендации по разработке схем теплоснабжения утверждаются уполномоченными Правительством Российской Федерации федеральными органами исполнительной власти.</a:t>
            </a:r>
          </a:p>
          <a:p>
            <a:pPr marL="342900" indent="-342900" algn="just">
              <a:buFontTx/>
              <a:buAutoNum type="arabicPeriod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Определение в схеме теплоснабжения единой теплоснабжающей организации (организаций) осуществляется в соответствии с критериями и порядком определения единой теплоснабжающей организации, установленными Правительством Российской Федерации.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Требования к порядку разработки и утверждения схем теплоснабжения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6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10800000" flipV="1">
            <a:off x="0" y="877358"/>
            <a:ext cx="9144000" cy="563231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b="1" u="sng" dirty="0" smtClean="0">
                <a:latin typeface="Arial" pitchFamily="34" charset="0"/>
                <a:cs typeface="Arial" pitchFamily="34" charset="0"/>
              </a:rPr>
              <a:t>Схема теплоснабжения разрабатывается на срок не менее 15 лет с соблюдением следующих принципов: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обеспечение безопасности и надежности теплоснабжения потребителей в соответствии с требованиями технических регламентов;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обеспечение энергетической эффективности теплоснабжения и потребления тепловой энергии с учетом требований, установленных федеральными законами;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обеспечение приоритетного использования комбинированной выработки тепловой и электрической энергии для организации теплоснабжения с учетом экономической обоснованности;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соблюдение баланса экономических интересов теплоснабжающих организаций и интересов потребителей;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минимизация затрат на теплоснабжение в расчете на единицу тепловой энергии для потребителя в долгосрочной перспективе;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обеспечение недискриминационных и стабильных условий осуществления предпринимательской деятельности в сфере теплоснабжения;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согласование схем теплоснабжения с иными программами развития сетей инженерно-технического обеспечения, а также с программами газификации поселений, городских округов.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Требования к порядку разработки и утверждения схем теплоснабжения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7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FFFF00"/>
                </a:solidFill>
              </a:rPr>
              <a:t>Требования к схемам теплоснабжения</a:t>
            </a:r>
            <a:endParaRPr lang="ru-RU" sz="2400" b="1" dirty="0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0" y="764704"/>
            <a:ext cx="9144000" cy="563231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marL="271463" indent="-271463" algn="just">
              <a:buAutoNum type="arabicPeriod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При разработке схем теплоснабжения поселений с численностью населения до 10 тыс. человек, в которых в соответствии с документами территориального планирования используется индивидуальное теплоснабжение потребителей тепловой энергии разработка и утверждение схем теплоснабжения, утвержденных настоящим постановлением, не является обязательным;</a:t>
            </a:r>
          </a:p>
          <a:p>
            <a:pPr marL="457200" indent="-457200" algn="just"/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271463" indent="-271463" algn="just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2. При разработке схем теплоснабжения поселений, городских     округов с численностью населения от 10 тыс. человек до 100 тыс.     человек электронная модель паспортизация объектов     теплоснабжения, утвержденных настоящим постановлением, не     является обязательным;</a:t>
            </a:r>
          </a:p>
          <a:p>
            <a:pPr algn="just"/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271463" indent="-271463" algn="just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3. При разработке схем теплоснабжения поселений, городских     округов с численностью населения 100 тыс. человек и более     соблюдение требований, утвержденных настоящим     постановлением, с 1 января 2013г. является обязательным     электронная модель и паспортизация объектов теплоснабжения.    </a:t>
            </a:r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8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ctr"/>
            <a:r>
              <a:rPr lang="ru-RU" sz="2400" b="1" dirty="0" smtClean="0">
                <a:solidFill>
                  <a:srgbClr val="FFFF00"/>
                </a:solidFill>
              </a:rPr>
              <a:t>Требования к схемам теплоснабжения</a:t>
            </a:r>
            <a:endParaRPr lang="ru-RU" sz="2400" b="1" dirty="0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35496" y="818015"/>
            <a:ext cx="9036496" cy="563231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"Показатели перспективного спроса на тепловую энергию (мощность) и теплоноситель в установленных границах территории поселения, городского округа";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"Перспективные балансы тепловой мощности источников тепловой энергии и тепловой нагрузки потребителей";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"Перспективные балансы теплоносителя";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"Предложения по строительству, реконструкции и техническому перевооружению источников тепловой энергии";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"Предложения по строительству и реконструкции тепловых сетей";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"Перспективные топливные балансы";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"Инвестиции в строительство, реконструкцию и техническое перевооружение";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"Решение об определении единой теплоснабжающей организации (организаций)";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"Решения о распределении тепловой нагрузки между источниками тепловой энергии";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"Решения по бесхозяйным тепловым сетям".</a:t>
            </a:r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0" y="6290466"/>
            <a:ext cx="899592" cy="567534"/>
          </a:xfrm>
          <a:prstGeom prst="rt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fld id="{3164318A-6B96-4302-972C-D45D0BE2074E}" type="slidenum">
              <a:rPr lang="ru-RU" sz="1200" b="1">
                <a:solidFill>
                  <a:schemeClr val="tx1"/>
                </a:solidFill>
              </a:rPr>
              <a:pPr algn="ctr"/>
              <a:t>9</a:t>
            </a:fld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2833</TotalTime>
  <Words>2300</Words>
  <Application>Microsoft Office PowerPoint</Application>
  <PresentationFormat>Экран (4:3)</PresentationFormat>
  <Paragraphs>260</Paragraphs>
  <Slides>18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Фанис Сагдиев</dc:creator>
  <cp:lastModifiedBy>Субботкин</cp:lastModifiedBy>
  <cp:revision>295</cp:revision>
  <dcterms:created xsi:type="dcterms:W3CDTF">2013-01-31T07:48:42Z</dcterms:created>
  <dcterms:modified xsi:type="dcterms:W3CDTF">2014-02-18T10:02:13Z</dcterms:modified>
</cp:coreProperties>
</file>